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3" r:id="rId4"/>
  </p:sldMasterIdLst>
  <p:notesMasterIdLst>
    <p:notesMasterId r:id="rId29"/>
  </p:notesMasterIdLst>
  <p:sldIdLst>
    <p:sldId id="2147327037" r:id="rId5"/>
    <p:sldId id="2147327038" r:id="rId6"/>
    <p:sldId id="2147327039" r:id="rId7"/>
    <p:sldId id="2147327054" r:id="rId8"/>
    <p:sldId id="2147327051" r:id="rId9"/>
    <p:sldId id="2147327058" r:id="rId10"/>
    <p:sldId id="2147327059" r:id="rId11"/>
    <p:sldId id="2147327061" r:id="rId12"/>
    <p:sldId id="2147327064" r:id="rId13"/>
    <p:sldId id="2147327062" r:id="rId14"/>
    <p:sldId id="2147327069" r:id="rId15"/>
    <p:sldId id="2147327055" r:id="rId16"/>
    <p:sldId id="2147327060" r:id="rId17"/>
    <p:sldId id="2147327065" r:id="rId18"/>
    <p:sldId id="2147327067" r:id="rId19"/>
    <p:sldId id="2147327068" r:id="rId20"/>
    <p:sldId id="2147327046" r:id="rId21"/>
    <p:sldId id="2147327071" r:id="rId22"/>
    <p:sldId id="2147327047" r:id="rId23"/>
    <p:sldId id="2147327074" r:id="rId24"/>
    <p:sldId id="2147327048" r:id="rId25"/>
    <p:sldId id="2147327049" r:id="rId26"/>
    <p:sldId id="2147327072" r:id="rId27"/>
    <p:sldId id="2147327050" r:id="rId2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54E6DD-5A74-4600-99CF-CAAA535FB977}" vWet="6" dt="2023-11-01T09:12:10.612"/>
    <p1510:client id="{ADD9E3AC-16D5-47D1-B869-4DB2AC0C588F}" v="190" dt="2023-11-01T09:14:49.1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8" d="100"/>
          <a:sy n="138" d="100"/>
        </p:scale>
        <p:origin x="75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C520D3-4152-4F11-BBE0-774EE50080AD}" type="datetimeFigureOut">
              <a:rPr lang="nl-NL" smtClean="0"/>
              <a:t>1-11-2023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FC03CA-05EE-43A1-9929-A6226F9E7F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26714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varia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10E55A8B-BEAF-4C30-8B8D-F14078175DF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51" y="0"/>
            <a:ext cx="914214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7180" y="412590"/>
            <a:ext cx="4144820" cy="1325044"/>
          </a:xfrm>
        </p:spPr>
        <p:txBody>
          <a:bodyPr anchor="t" anchorCtr="0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27180" y="1737793"/>
            <a:ext cx="4144820" cy="822403"/>
          </a:xfrm>
        </p:spPr>
        <p:txBody>
          <a:bodyPr anchor="t" anchorCtr="0"/>
          <a:lstStyle>
            <a:lvl1pPr marL="0" indent="0" algn="l">
              <a:buNone/>
              <a:defRPr sz="250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datum</a:t>
            </a:r>
            <a:endParaRPr lang="en-US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3BD9F851-A97D-40C5-B582-31B50282086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02621" y="0"/>
            <a:ext cx="1141379" cy="1730015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421E1E15-E91B-40FE-A730-377F2B6189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4164653"/>
            <a:ext cx="9144000" cy="381000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9A429D98-FD4E-5812-6713-BD409BE643D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l="285" r="285"/>
          <a:stretch/>
        </p:blipFill>
        <p:spPr>
          <a:xfrm>
            <a:off x="4068000" y="4343283"/>
            <a:ext cx="5076835" cy="1027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1498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varia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EBFF0CFC-99B5-4F93-A2AB-D26F4FB6705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4995" r="27772"/>
          <a:stretch/>
        </p:blipFill>
        <p:spPr>
          <a:xfrm>
            <a:off x="0" y="0"/>
            <a:ext cx="4318079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27180" y="412590"/>
            <a:ext cx="4144820" cy="1790700"/>
          </a:xfrm>
        </p:spPr>
        <p:txBody>
          <a:bodyPr anchor="t" anchorCtr="0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724400" y="3398953"/>
            <a:ext cx="3680460" cy="822403"/>
          </a:xfrm>
        </p:spPr>
        <p:txBody>
          <a:bodyPr anchor="t" anchorCtr="0"/>
          <a:lstStyle>
            <a:lvl1pPr marL="0" indent="0" algn="l">
              <a:buNone/>
              <a:defRPr sz="2500" b="1">
                <a:solidFill>
                  <a:schemeClr val="tx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datum</a:t>
            </a:r>
            <a:endParaRPr lang="en-US"/>
          </a:p>
        </p:txBody>
      </p:sp>
      <p:sp>
        <p:nvSpPr>
          <p:cNvPr id="9" name="Tijdelijke aanduiding voor afbeelding 4">
            <a:extLst>
              <a:ext uri="{FF2B5EF4-FFF2-40B4-BE49-F238E27FC236}">
                <a16:creationId xmlns:a16="http://schemas.microsoft.com/office/drawing/2014/main" id="{BED42EA4-3EFE-4D0E-972F-C682E3B8F97D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318079" y="0"/>
            <a:ext cx="4825921" cy="30988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4B9CA467-D460-47A7-ACFF-C53E5C92B96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160621"/>
            <a:ext cx="9144000" cy="381000"/>
          </a:xfrm>
          <a:prstGeom prst="rect">
            <a:avLst/>
          </a:prstGeom>
        </p:spPr>
      </p:pic>
      <p:sp>
        <p:nvSpPr>
          <p:cNvPr id="20" name="Tijdelijke aanduiding voor tekst 3">
            <a:extLst>
              <a:ext uri="{FF2B5EF4-FFF2-40B4-BE49-F238E27FC236}">
                <a16:creationId xmlns:a16="http://schemas.microsoft.com/office/drawing/2014/main" id="{EE3F514B-DE18-4195-A917-3ABCA737A5A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10522" y="0"/>
            <a:ext cx="1133475" cy="1714441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/>
              <a:t>.</a:t>
            </a:r>
            <a:endParaRPr lang="en-GB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2ECB243-5FFC-7E8C-B43E-96DDFB85BBC9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 t="101" b="101"/>
          <a:stretch/>
        </p:blipFill>
        <p:spPr>
          <a:xfrm>
            <a:off x="4068000" y="4343284"/>
            <a:ext cx="5076000" cy="102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3958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CAE106B4-F641-46A6-8FEF-018083E7CA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45360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BCBA12EA-ED5D-46DF-AB49-FDFB59BC44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442949"/>
            <a:ext cx="9144000" cy="2098800"/>
          </a:xfrm>
          <a:gradFill flip="none" rotWithShape="1">
            <a:gsLst>
              <a:gs pos="0">
                <a:schemeClr val="bg1">
                  <a:alpha val="0"/>
                </a:schemeClr>
              </a:gs>
              <a:gs pos="83000">
                <a:schemeClr val="tx2">
                  <a:alpha val="51000"/>
                </a:schemeClr>
              </a:gs>
            </a:gsLst>
            <a:lin ang="5400000" scaled="1"/>
            <a:tileRect/>
          </a:grad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/>
              <a:t> </a:t>
            </a:r>
          </a:p>
          <a:p>
            <a:pPr lvl="0"/>
            <a:endParaRPr lang="en-GB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25BFD6C-F3F2-49E4-B313-F4B8DCD7073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160888"/>
            <a:ext cx="9144000" cy="388621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/>
              <a:t> </a:t>
            </a:r>
            <a:endParaRPr lang="en-GB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6F05476-8E12-4590-B0EA-A1818BA8042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48599" y="2803525"/>
            <a:ext cx="5687870" cy="1130670"/>
          </a:xfrm>
        </p:spPr>
        <p:txBody>
          <a:bodyPr anchor="t" anchorCtr="0"/>
          <a:lstStyle>
            <a:lvl1pPr algn="l">
              <a:defRPr sz="4500">
                <a:solidFill>
                  <a:schemeClr val="bg1"/>
                </a:solidFill>
              </a:defRPr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AA5AD878-D66B-4959-A182-EEC454B1228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48599" y="3956075"/>
            <a:ext cx="3702859" cy="388621"/>
          </a:xfrm>
        </p:spPr>
        <p:txBody>
          <a:bodyPr anchor="ctr" anchorCtr="0"/>
          <a:lstStyle>
            <a:lvl1pPr marL="0" indent="0" algn="l">
              <a:buNone/>
              <a:defRPr sz="2200" b="1">
                <a:solidFill>
                  <a:schemeClr val="bg1"/>
                </a:soli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datum</a:t>
            </a:r>
            <a:endParaRPr lang="en-US"/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94F20B57-1ECC-4447-8DB4-AC6822DE59F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10522" y="0"/>
            <a:ext cx="1133475" cy="1714441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/>
              <a:t>.</a:t>
            </a:r>
            <a:endParaRPr lang="en-GB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7A55B97-B75E-7C1A-2EEB-ED3FDE8C9B0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 t="101" b="101"/>
          <a:stretch/>
        </p:blipFill>
        <p:spPr>
          <a:xfrm>
            <a:off x="4068000" y="4343284"/>
            <a:ext cx="5076000" cy="1024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151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762813" y="540001"/>
            <a:ext cx="3247712" cy="54204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5AF1D9F-FD04-4E01-9FED-24BC514DCB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2500" y="1706880"/>
            <a:ext cx="3752850" cy="2807745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BCE65F86-A00C-46D7-8252-815107C0BB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62500" y="1257300"/>
            <a:ext cx="3247983" cy="364742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noProof="0"/>
              <a:t>subkop</a:t>
            </a:r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CAE106B4-F641-46A6-8FEF-018083E7CA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" y="0"/>
            <a:ext cx="4338638" cy="51435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B40F5178-D9BA-43C0-B445-41F621ECD99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164713"/>
            <a:ext cx="9144000" cy="378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/>
              <a:t>.</a:t>
            </a:r>
            <a:endParaRPr lang="en-GB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9767A825-6234-4CE2-9D9F-0A92603BA6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521" t="1838"/>
          <a:stretch/>
        </p:blipFill>
        <p:spPr>
          <a:xfrm>
            <a:off x="8277224" y="4545713"/>
            <a:ext cx="866775" cy="600736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25A6915-12D7-4001-94E4-2752A40718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10524" y="1"/>
            <a:ext cx="1133475" cy="171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381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8569" y="540001"/>
            <a:ext cx="3752850" cy="717299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5AF1D9F-FD04-4E01-9FED-24BC514DCB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8569" y="1800000"/>
            <a:ext cx="3752850" cy="2803459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CAE106B4-F641-46A6-8FEF-018083E7CA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806950" y="0"/>
            <a:ext cx="4337050" cy="51435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64B28545-DAD0-4384-97C6-20DC455A4F7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78569" y="1257300"/>
            <a:ext cx="3752850" cy="364742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noProof="0" err="1"/>
              <a:t>subkop</a:t>
            </a:r>
            <a:endParaRPr lang="nl-NL" noProof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780E7D2A-2609-4E5D-8988-0AE74ED741F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10522" y="0"/>
            <a:ext cx="1133475" cy="1714441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/>
              <a:t>.</a:t>
            </a:r>
            <a:endParaRPr lang="en-GB"/>
          </a:p>
        </p:txBody>
      </p:sp>
      <p:sp>
        <p:nvSpPr>
          <p:cNvPr id="11" name="Tijdelijke aanduiding voor tekst 3">
            <a:extLst>
              <a:ext uri="{FF2B5EF4-FFF2-40B4-BE49-F238E27FC236}">
                <a16:creationId xmlns:a16="http://schemas.microsoft.com/office/drawing/2014/main" id="{64B33E80-F002-43AA-8A91-2EDBFB9F4EE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164713"/>
            <a:ext cx="9144000" cy="3780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/>
              <a:t>.</a:t>
            </a:r>
            <a:endParaRPr lang="en-GB"/>
          </a:p>
        </p:txBody>
      </p:sp>
      <p:sp>
        <p:nvSpPr>
          <p:cNvPr id="12" name="Tijdelijke aanduiding voor tekst 3">
            <a:extLst>
              <a:ext uri="{FF2B5EF4-FFF2-40B4-BE49-F238E27FC236}">
                <a16:creationId xmlns:a16="http://schemas.microsoft.com/office/drawing/2014/main" id="{0677EA53-AAD6-4829-8480-2F3EE1393EB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10526" y="4531500"/>
            <a:ext cx="1133474" cy="612000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/>
              <a:t>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448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linkson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78569" y="540001"/>
            <a:ext cx="3752850" cy="717300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5AF1D9F-FD04-4E01-9FED-24BC514DCB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853656" y="607470"/>
            <a:ext cx="3362499" cy="37054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CAE106B4-F641-46A6-8FEF-018083E7CA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2194560"/>
            <a:ext cx="4337050" cy="294894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8" name="Tijdelijke aanduiding voor tekst 11">
            <a:extLst>
              <a:ext uri="{FF2B5EF4-FFF2-40B4-BE49-F238E27FC236}">
                <a16:creationId xmlns:a16="http://schemas.microsoft.com/office/drawing/2014/main" id="{0BA80A4A-ABB4-4FEB-9686-43B4C2872D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8569" y="1257300"/>
            <a:ext cx="3752850" cy="364742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noProof="0"/>
              <a:t>subkop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15CCBCBE-D44A-43C5-B81B-D7A3E4B9D3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90521" t="1838"/>
          <a:stretch/>
        </p:blipFill>
        <p:spPr>
          <a:xfrm>
            <a:off x="8277224" y="4545713"/>
            <a:ext cx="866775" cy="600736"/>
          </a:xfrm>
          <a:prstGeom prst="rect">
            <a:avLst/>
          </a:prstGeom>
        </p:spPr>
      </p:pic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01726497-64AC-4ECF-A47C-3AC916CF6C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164713"/>
            <a:ext cx="9144000" cy="378000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/>
              <a:t>.</a:t>
            </a:r>
            <a:endParaRPr lang="en-GB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916E316-6A37-44CB-96CE-B4D97FD897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10524" y="1"/>
            <a:ext cx="1133475" cy="171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740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bov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CAE106B4-F641-46A6-8FEF-018083E7CA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2352675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313" y="2572391"/>
            <a:ext cx="3752537" cy="867721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5AF1D9F-FD04-4E01-9FED-24BC514DCB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62500" y="2628900"/>
            <a:ext cx="3752850" cy="184785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BF47050D-5D0A-4101-8DEC-BFAB4CBCAD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162332"/>
            <a:ext cx="9144000" cy="383381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A9C18BB-C10D-484C-861D-C5147E4588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90521" t="1838"/>
          <a:stretch/>
        </p:blipFill>
        <p:spPr>
          <a:xfrm>
            <a:off x="8277224" y="4545713"/>
            <a:ext cx="866775" cy="600736"/>
          </a:xfrm>
          <a:prstGeom prst="rect">
            <a:avLst/>
          </a:prstGeom>
        </p:spPr>
      </p:pic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DD01DDE3-BC81-419A-AC31-E901A5E7436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10522" y="0"/>
            <a:ext cx="1133475" cy="1714441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/>
              <a:t>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jdelijke aanduiding voor afbeelding 13">
            <a:extLst>
              <a:ext uri="{FF2B5EF4-FFF2-40B4-BE49-F238E27FC236}">
                <a16:creationId xmlns:a16="http://schemas.microsoft.com/office/drawing/2014/main" id="{CAE106B4-F641-46A6-8FEF-018083E7CA4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9144000" cy="5143500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B3070A6B-8B4C-47E4-952D-78F41CA6679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4164713"/>
            <a:ext cx="9144000" cy="378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/>
              <a:t>.</a:t>
            </a:r>
            <a:endParaRPr lang="en-GB"/>
          </a:p>
        </p:txBody>
      </p:sp>
      <p:sp>
        <p:nvSpPr>
          <p:cNvPr id="5" name="Tijdelijke aanduiding voor tekst 3">
            <a:extLst>
              <a:ext uri="{FF2B5EF4-FFF2-40B4-BE49-F238E27FC236}">
                <a16:creationId xmlns:a16="http://schemas.microsoft.com/office/drawing/2014/main" id="{58CD8728-C04B-4CA5-A9EE-0459713DEC0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010522" y="0"/>
            <a:ext cx="1133475" cy="1714441"/>
          </a:xfr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/>
              <a:t>.</a:t>
            </a:r>
            <a:endParaRPr lang="en-GB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85CA6D94-98BF-4632-8277-FF0127BB084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010526" y="4531500"/>
            <a:ext cx="1133474" cy="612000"/>
          </a:xfr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/>
          <a:lstStyle>
            <a:lvl1pPr>
              <a:defRPr sz="100"/>
            </a:lvl1pPr>
          </a:lstStyle>
          <a:p>
            <a:pPr lvl="0"/>
            <a:r>
              <a:rPr lang="nl-NL"/>
              <a:t>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55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1678" y="501497"/>
            <a:ext cx="7416000" cy="498227"/>
          </a:xfrm>
        </p:spPr>
        <p:txBody>
          <a:bodyPr/>
          <a:lstStyle>
            <a:lvl1pPr>
              <a:defRPr/>
            </a:lvl1pPr>
          </a:lstStyle>
          <a:p>
            <a:r>
              <a:rPr lang="nl-NL"/>
              <a:t>titel</a:t>
            </a:r>
            <a:endParaRPr lang="en-US"/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B5AF1D9F-FD04-4E01-9FED-24BC514DCBC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1000" y="1706880"/>
            <a:ext cx="8134350" cy="274447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tekst 11">
            <a:extLst>
              <a:ext uri="{FF2B5EF4-FFF2-40B4-BE49-F238E27FC236}">
                <a16:creationId xmlns:a16="http://schemas.microsoft.com/office/drawing/2014/main" id="{75AC9B4B-DDAE-4A1C-97B0-2ED226DAF5B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1257300"/>
            <a:ext cx="7416000" cy="364742"/>
          </a:xfrm>
        </p:spPr>
        <p:txBody>
          <a:bodyPr/>
          <a:lstStyle>
            <a:lvl1pPr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nl-NL" err="1"/>
              <a:t>subkop</a:t>
            </a:r>
            <a:endParaRPr lang="nl-NL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3EF8F89-F07B-4D49-AAE7-F15F2FC978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162332"/>
            <a:ext cx="9144000" cy="383381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C489B62C-791A-47CA-B67B-D2B2D381B8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10524" y="1"/>
            <a:ext cx="1133475" cy="171444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06ADC4EB-A8A9-4C79-BD9D-702FA3FC53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90521" t="1838"/>
          <a:stretch/>
        </p:blipFill>
        <p:spPr>
          <a:xfrm>
            <a:off x="8277224" y="4545713"/>
            <a:ext cx="866775" cy="600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62785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3711" y="524843"/>
            <a:ext cx="8171639" cy="50386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nl-NL"/>
              <a:t>klik om stijl te bewerken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11" y="1692613"/>
            <a:ext cx="8171639" cy="268888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092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1" kern="1200" baseline="0">
          <a:solidFill>
            <a:schemeClr val="accent4"/>
          </a:solidFill>
          <a:latin typeface="Brown" pitchFamily="50" charset="0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tabLst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49263" indent="-17780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715963" indent="-179388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9852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twitter.com/TeamNLtweets/status/1651224612724957184" TargetMode="Externa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FFB9CC2-19C9-4AF4-8E30-C858CBE508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179" y="412590"/>
            <a:ext cx="7025589" cy="1325044"/>
          </a:xfrm>
        </p:spPr>
        <p:txBody>
          <a:bodyPr/>
          <a:lstStyle/>
          <a:p>
            <a:r>
              <a:rPr lang="en-GB" err="1">
                <a:latin typeface="Brown"/>
              </a:rPr>
              <a:t>Topsporterovereenkomst</a:t>
            </a:r>
            <a:r>
              <a:rPr lang="en-GB">
                <a:latin typeface="Brown"/>
              </a:rPr>
              <a:t>  </a:t>
            </a:r>
            <a:r>
              <a:rPr lang="en-GB" err="1">
                <a:latin typeface="Brown"/>
              </a:rPr>
              <a:t>Parijs</a:t>
            </a:r>
            <a:r>
              <a:rPr lang="en-GB">
                <a:latin typeface="Brown"/>
              </a:rPr>
              <a:t> 2024</a:t>
            </a:r>
            <a:br>
              <a:rPr lang="en-GB"/>
            </a:br>
            <a:br>
              <a:rPr lang="en-GB">
                <a:latin typeface="Brown"/>
              </a:rPr>
            </a:br>
            <a:r>
              <a:rPr lang="en-GB" sz="2000">
                <a:latin typeface="Brown"/>
              </a:rPr>
              <a:t>Uitwerking </a:t>
            </a:r>
            <a:r>
              <a:rPr lang="en-GB" sz="2000" err="1">
                <a:latin typeface="Brown"/>
              </a:rPr>
              <a:t>artikel</a:t>
            </a:r>
            <a:r>
              <a:rPr lang="en-GB" sz="2000">
                <a:latin typeface="Brown"/>
              </a:rPr>
              <a:t> 9 </a:t>
            </a:r>
            <a:r>
              <a:rPr lang="en-GB" sz="2000" err="1">
                <a:latin typeface="Brown"/>
              </a:rPr>
              <a:t>Portretrecht</a:t>
            </a:r>
            <a:endParaRPr lang="en-GB" err="1">
              <a:latin typeface="Brown"/>
            </a:endParaRPr>
          </a:p>
        </p:txBody>
      </p:sp>
    </p:spTree>
    <p:extLst>
      <p:ext uri="{BB962C8B-B14F-4D97-AF65-F5344CB8AC3E}">
        <p14:creationId xmlns:p14="http://schemas.microsoft.com/office/powerpoint/2010/main" val="3282904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6C5E2-87E4-EAF5-842D-5A0F1AD13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1. Redactioneel/promotioneel TeamNL</a:t>
            </a: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B4633A1-B20B-6276-6EAB-F0B1C376A77B}"/>
              </a:ext>
            </a:extLst>
          </p:cNvPr>
          <p:cNvSpPr txBox="1">
            <a:spLocks/>
          </p:cNvSpPr>
          <p:nvPr/>
        </p:nvSpPr>
        <p:spPr>
          <a:xfrm>
            <a:off x="381000" y="1257300"/>
            <a:ext cx="7416000" cy="364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9263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93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Medailletaxi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368A3937-E289-2BAA-59A2-80CE04CD8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7913" y="1622042"/>
            <a:ext cx="2450892" cy="137862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AB64C71-1FA1-F8AB-7352-AFB88D1FB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088" y="2884267"/>
            <a:ext cx="2503358" cy="1408139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AE30CB5D-54ED-D239-6EEA-3A66C6F1CE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04" y="1688786"/>
            <a:ext cx="3669742" cy="2064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9774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6C5E2-87E4-EAF5-842D-5A0F1AD13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1. Redactioneel/promotioneel TeamNL</a:t>
            </a: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B4633A1-B20B-6276-6EAB-F0B1C376A77B}"/>
              </a:ext>
            </a:extLst>
          </p:cNvPr>
          <p:cNvSpPr txBox="1">
            <a:spLocks/>
          </p:cNvSpPr>
          <p:nvPr/>
        </p:nvSpPr>
        <p:spPr>
          <a:xfrm>
            <a:off x="381000" y="1257300"/>
            <a:ext cx="7416000" cy="364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9263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93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Walk of Fame | Eregalerij | Historie </a:t>
            </a:r>
          </a:p>
        </p:txBody>
      </p:sp>
      <p:pic>
        <p:nvPicPr>
          <p:cNvPr id="2050" name="Picture 2" descr="Sport Legend Walk of Fame - pencil drawings are amazing! - Picture of  Cheryl's Bahamas Taxi and Private Tours, New Providence Island - Tripadvisor">
            <a:extLst>
              <a:ext uri="{FF2B5EF4-FFF2-40B4-BE49-F238E27FC236}">
                <a16:creationId xmlns:a16="http://schemas.microsoft.com/office/drawing/2014/main" id="{98CC0CCC-3492-F3E5-8FB2-7ECE1979D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731898"/>
            <a:ext cx="3938530" cy="221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tekst, schermopname, sinaasappel, Graphics&#10;&#10;Automatisch gegenereerde beschrijving">
            <a:extLst>
              <a:ext uri="{FF2B5EF4-FFF2-40B4-BE49-F238E27FC236}">
                <a16:creationId xmlns:a16="http://schemas.microsoft.com/office/drawing/2014/main" id="{97487599-7403-EF18-46A2-29EF3B975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312" y="3610585"/>
            <a:ext cx="1683027" cy="34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029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6C5E2-87E4-EAF5-842D-5A0F1AD13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78" y="501497"/>
            <a:ext cx="7740346" cy="498227"/>
          </a:xfrm>
        </p:spPr>
        <p:txBody>
          <a:bodyPr/>
          <a:lstStyle/>
          <a:p>
            <a:r>
              <a:rPr lang="en-US" sz="2800" dirty="0">
                <a:latin typeface="Brown"/>
              </a:rPr>
              <a:t>2. </a:t>
            </a:r>
            <a:r>
              <a:rPr lang="en-US" sz="2800" dirty="0" err="1">
                <a:latin typeface="Brown"/>
              </a:rPr>
              <a:t>Redactioneel</a:t>
            </a:r>
            <a:r>
              <a:rPr lang="en-US" sz="2800" dirty="0">
                <a:latin typeface="Brown"/>
              </a:rPr>
              <a:t> met </a:t>
            </a:r>
            <a:r>
              <a:rPr lang="en-US" sz="2800" dirty="0" err="1">
                <a:latin typeface="Brown"/>
              </a:rPr>
              <a:t>als</a:t>
            </a:r>
            <a:r>
              <a:rPr lang="en-US" sz="2800" dirty="0">
                <a:latin typeface="Brown"/>
              </a:rPr>
              <a:t> </a:t>
            </a:r>
            <a:r>
              <a:rPr lang="en-US" sz="2800" dirty="0" err="1">
                <a:latin typeface="Brown"/>
              </a:rPr>
              <a:t>doel</a:t>
            </a:r>
            <a:r>
              <a:rPr lang="en-US" sz="2800" dirty="0">
                <a:latin typeface="Brown"/>
              </a:rPr>
              <a:t> </a:t>
            </a:r>
            <a:br>
              <a:rPr lang="en-US" sz="2800" dirty="0">
                <a:latin typeface="Brown"/>
              </a:rPr>
            </a:br>
            <a:r>
              <a:rPr lang="en-US" sz="2800" dirty="0">
                <a:latin typeface="Brown"/>
              </a:rPr>
              <a:t>	</a:t>
            </a:r>
            <a:r>
              <a:rPr lang="en-US" sz="2800" dirty="0" err="1">
                <a:latin typeface="Brown"/>
              </a:rPr>
              <a:t>promotioneel</a:t>
            </a:r>
            <a:r>
              <a:rPr lang="en-US" sz="2800" dirty="0">
                <a:latin typeface="Brown"/>
              </a:rPr>
              <a:t> TeamNL</a:t>
            </a:r>
            <a:endParaRPr lang="en-US" sz="28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DA07F81-73E5-B182-EE92-E726C4E2A066}"/>
              </a:ext>
            </a:extLst>
          </p:cNvPr>
          <p:cNvSpPr txBox="1"/>
          <p:nvPr/>
        </p:nvSpPr>
        <p:spPr>
          <a:xfrm>
            <a:off x="703819" y="1343277"/>
            <a:ext cx="5319423" cy="517064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000" b="1" dirty="0"/>
              <a:t>Kenmerken:</a:t>
            </a:r>
            <a:endParaRPr lang="nl-NL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Individueel en/of teamafbeeldingen van de prestatie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Promotie van de 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Actualiteit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Afzender en Huisstijl NOC*NSF/TeamNL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Kanalen: NOCNSF.nl/TeamNL.org, NOCNSF/TeamNL Socials, Kanalen en TeamNL bonden kanalen, TeamNL Huis, content schermen mediapartners.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/>
          </a:p>
          <a:p>
            <a:r>
              <a:rPr lang="nl-NL" sz="1000" b="1" dirty="0"/>
              <a:t>Type formats:</a:t>
            </a:r>
          </a:p>
          <a:p>
            <a:pPr marL="285750" indent="-285750">
              <a:buFont typeface="Arial,Sans-Serif"/>
              <a:buChar char="•"/>
            </a:pPr>
            <a:r>
              <a:rPr lang="nl-NL" sz="1000" dirty="0"/>
              <a:t>TeamNL Campagne "onze sporters in oranje'</a:t>
            </a:r>
          </a:p>
          <a:p>
            <a:pPr marL="285750" indent="-285750">
              <a:buFont typeface="Arial,Sans-Serif"/>
              <a:buChar char="•"/>
            </a:pPr>
            <a:r>
              <a:rPr lang="nl-NL" sz="1000" dirty="0"/>
              <a:t>Sportswap </a:t>
            </a:r>
            <a:endParaRPr lang="nl-NL" dirty="0"/>
          </a:p>
          <a:p>
            <a:pPr marL="285750" indent="-285750">
              <a:buFont typeface="Arial,Sans-Serif"/>
              <a:buChar char="•"/>
            </a:pPr>
            <a:r>
              <a:rPr lang="nl-NL" sz="1000" dirty="0"/>
              <a:t>TeamNL mobiel </a:t>
            </a:r>
          </a:p>
          <a:p>
            <a:pPr marL="285750" indent="-285750">
              <a:buFont typeface="Arial,Sans-Serif"/>
              <a:buChar char="•"/>
            </a:pPr>
            <a:r>
              <a:rPr lang="nl-NL" sz="1000" dirty="0"/>
              <a:t>Aankleding evenementen </a:t>
            </a:r>
          </a:p>
          <a:p>
            <a:endParaRPr lang="nl-NL" sz="1000" dirty="0"/>
          </a:p>
          <a:p>
            <a:r>
              <a:rPr lang="nl-NL" sz="1000" b="1" dirty="0"/>
              <a:t>Afspraak: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Vrij gebruik van portret</a:t>
            </a:r>
            <a:endParaRPr lang="nl-NL" sz="1000" dirty="0">
              <a:highlight>
                <a:srgbClr val="FF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Zichtbaarheid van 1 of meer partners TeamNL.(</a:t>
            </a:r>
            <a:r>
              <a:rPr lang="nl-NL" sz="1000" dirty="0" err="1"/>
              <a:t>powered</a:t>
            </a:r>
            <a:r>
              <a:rPr lang="nl-NL" sz="1000" dirty="0"/>
              <a:t> </a:t>
            </a:r>
            <a:r>
              <a:rPr lang="nl-NL" sz="1000" dirty="0" err="1"/>
              <a:t>by</a:t>
            </a:r>
            <a:r>
              <a:rPr lang="nl-NL" sz="1000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TeamNL afzender en huisstijl</a:t>
            </a:r>
            <a:endParaRPr lang="nl-NL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Onbeperkt redactioneel 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nl-NL" sz="1000" dirty="0"/>
              <a:t>Geen commerciële product associatie gericht op sales of promotie</a:t>
            </a:r>
            <a:endParaRPr lang="en-US" sz="1000" dirty="0"/>
          </a:p>
          <a:p>
            <a:pPr marL="285750" lvl="1" indent="-285750">
              <a:buFont typeface="Arial" panose="020B0604020202020204" pitchFamily="34" charset="0"/>
              <a:buChar char="•"/>
            </a:pPr>
            <a:endParaRPr lang="nl-NL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/>
          </a:p>
          <a:p>
            <a:pPr lvl="1"/>
            <a:endParaRPr lang="nl-NL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39629187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6C5E2-87E4-EAF5-842D-5A0F1AD13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Brown"/>
              </a:rPr>
              <a:t>2. Redactioneel/promotioneel </a:t>
            </a:r>
            <a:r>
              <a:rPr lang="en-US" sz="2800" err="1">
                <a:latin typeface="Brown"/>
              </a:rPr>
              <a:t>TeamNL</a:t>
            </a:r>
            <a:endParaRPr lang="en-US" sz="2800" err="1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B4633A1-B20B-6276-6EAB-F0B1C376A77B}"/>
              </a:ext>
            </a:extLst>
          </p:cNvPr>
          <p:cNvSpPr txBox="1">
            <a:spLocks/>
          </p:cNvSpPr>
          <p:nvPr/>
        </p:nvSpPr>
        <p:spPr>
          <a:xfrm>
            <a:off x="381000" y="1257300"/>
            <a:ext cx="7416000" cy="364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9263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93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dirty="0"/>
              <a:t>Sportswap | TeamNL </a:t>
            </a:r>
            <a:r>
              <a:rPr lang="nl-NL" dirty="0" err="1"/>
              <a:t>Odido</a:t>
            </a:r>
            <a:endParaRPr lang="nl-NL" dirty="0"/>
          </a:p>
        </p:txBody>
      </p:sp>
      <p:pic>
        <p:nvPicPr>
          <p:cNvPr id="3" name="Afbeelding 2">
            <a:hlinkClick r:id="rId2"/>
            <a:extLst>
              <a:ext uri="{FF2B5EF4-FFF2-40B4-BE49-F238E27FC236}">
                <a16:creationId xmlns:a16="http://schemas.microsoft.com/office/drawing/2014/main" id="{410F3807-6FEA-F161-9CF0-38F2BBA098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622042"/>
            <a:ext cx="1995981" cy="2745740"/>
          </a:xfrm>
          <a:prstGeom prst="rect">
            <a:avLst/>
          </a:prstGeom>
          <a:ln>
            <a:solidFill>
              <a:schemeClr val="accent4"/>
            </a:solidFill>
          </a:ln>
        </p:spPr>
      </p:pic>
      <p:pic>
        <p:nvPicPr>
          <p:cNvPr id="6" name="Afbeelding 5" descr="Afbeelding met tekst, schermopname, sinaasappel, Graphics&#10;&#10;Automatisch gegenereerde beschrijving">
            <a:extLst>
              <a:ext uri="{FF2B5EF4-FFF2-40B4-BE49-F238E27FC236}">
                <a16:creationId xmlns:a16="http://schemas.microsoft.com/office/drawing/2014/main" id="{00A7CBE3-D38E-9D9B-6478-73685B675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95" y="3767955"/>
            <a:ext cx="1741005" cy="35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267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6C5E2-87E4-EAF5-842D-5A0F1AD13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Brown"/>
              </a:rPr>
              <a:t>2. </a:t>
            </a:r>
            <a:r>
              <a:rPr lang="en-US" sz="2800" err="1">
                <a:latin typeface="Brown"/>
              </a:rPr>
              <a:t>Redactioneel</a:t>
            </a:r>
            <a:r>
              <a:rPr lang="en-US" sz="2800">
                <a:latin typeface="Brown"/>
              </a:rPr>
              <a:t>/</a:t>
            </a:r>
            <a:r>
              <a:rPr lang="en-US" sz="2800" err="1">
                <a:latin typeface="Brown"/>
              </a:rPr>
              <a:t>promotioneel</a:t>
            </a:r>
            <a:r>
              <a:rPr lang="en-US" sz="2800">
                <a:latin typeface="Brown"/>
              </a:rPr>
              <a:t> </a:t>
            </a:r>
            <a:r>
              <a:rPr lang="en-US" sz="2800" err="1">
                <a:latin typeface="Brown"/>
              </a:rPr>
              <a:t>TeamNL</a:t>
            </a:r>
            <a:endParaRPr lang="en-US" sz="2800" err="1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B4633A1-B20B-6276-6EAB-F0B1C376A77B}"/>
              </a:ext>
            </a:extLst>
          </p:cNvPr>
          <p:cNvSpPr txBox="1">
            <a:spLocks/>
          </p:cNvSpPr>
          <p:nvPr/>
        </p:nvSpPr>
        <p:spPr>
          <a:xfrm>
            <a:off x="381000" y="1257300"/>
            <a:ext cx="7416000" cy="364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9263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93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TeamNL Campagnes</a:t>
            </a:r>
          </a:p>
        </p:txBody>
      </p:sp>
      <p:pic>
        <p:nvPicPr>
          <p:cNvPr id="3" name="Afbeelding 2" descr="Afbeelding met tekst, poster, persoon, grafische vormgeving&#10;&#10;Automatisch gegenereerde beschrijving">
            <a:extLst>
              <a:ext uri="{FF2B5EF4-FFF2-40B4-BE49-F238E27FC236}">
                <a16:creationId xmlns:a16="http://schemas.microsoft.com/office/drawing/2014/main" id="{19FDCF8B-D7BB-D19D-F8C9-8B217D30F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010" y="1688523"/>
            <a:ext cx="1911928" cy="2389910"/>
          </a:xfrm>
          <a:prstGeom prst="rect">
            <a:avLst/>
          </a:prstGeom>
        </p:spPr>
      </p:pic>
      <p:pic>
        <p:nvPicPr>
          <p:cNvPr id="7" name="Afbeelding 6" descr="Afbeelding met tekst, persoon, schermopname, poster&#10;&#10;Automatisch gegenereerde beschrijving">
            <a:extLst>
              <a:ext uri="{FF2B5EF4-FFF2-40B4-BE49-F238E27FC236}">
                <a16:creationId xmlns:a16="http://schemas.microsoft.com/office/drawing/2014/main" id="{8BDCAD29-FDC9-926C-E1BE-6311EC9CC8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474" y="2531409"/>
            <a:ext cx="2743200" cy="1543050"/>
          </a:xfrm>
          <a:prstGeom prst="rect">
            <a:avLst/>
          </a:prstGeom>
        </p:spPr>
      </p:pic>
      <p:pic>
        <p:nvPicPr>
          <p:cNvPr id="8" name="Afbeelding 7" descr="Afbeelding met tekst, buitenshuis, Reclamebord, hemel&#10;&#10;Automatisch gegenereerde beschrijving">
            <a:extLst>
              <a:ext uri="{FF2B5EF4-FFF2-40B4-BE49-F238E27FC236}">
                <a16:creationId xmlns:a16="http://schemas.microsoft.com/office/drawing/2014/main" id="{6E18C119-2CEC-467E-9C52-5CDB381C5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657" y="2531409"/>
            <a:ext cx="2743200" cy="1543050"/>
          </a:xfrm>
          <a:prstGeom prst="rect">
            <a:avLst/>
          </a:prstGeom>
        </p:spPr>
      </p:pic>
      <p:pic>
        <p:nvPicPr>
          <p:cNvPr id="9" name="Afbeelding 8" descr="Afbeelding met tekst, Menselijk gezicht, poster, vrouw&#10;&#10;Automatisch gegenereerde beschrijving">
            <a:extLst>
              <a:ext uri="{FF2B5EF4-FFF2-40B4-BE49-F238E27FC236}">
                <a16:creationId xmlns:a16="http://schemas.microsoft.com/office/drawing/2014/main" id="{9BBFEEE3-FA7A-C946-A250-01554FE82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8474" y="1478652"/>
            <a:ext cx="2743200" cy="925535"/>
          </a:xfrm>
          <a:prstGeom prst="rect">
            <a:avLst/>
          </a:prstGeom>
        </p:spPr>
      </p:pic>
      <p:pic>
        <p:nvPicPr>
          <p:cNvPr id="10" name="Afbeelding 9" descr="Afbeelding met tekst, Dans, schermopname, grafische vormgeving&#10;&#10;Automatisch gegenereerde beschrijving">
            <a:extLst>
              <a:ext uri="{FF2B5EF4-FFF2-40B4-BE49-F238E27FC236}">
                <a16:creationId xmlns:a16="http://schemas.microsoft.com/office/drawing/2014/main" id="{D563BDB6-2A10-0D6C-DC5E-BA22F73709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5657" y="1684594"/>
            <a:ext cx="2743200" cy="580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714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6C5E2-87E4-EAF5-842D-5A0F1AD13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Brown"/>
              </a:rPr>
              <a:t>3. </a:t>
            </a:r>
            <a:r>
              <a:rPr lang="en-US" sz="2800" err="1">
                <a:latin typeface="Brown"/>
              </a:rPr>
              <a:t>Aankleding</a:t>
            </a:r>
            <a:r>
              <a:rPr lang="en-US" sz="2800">
                <a:latin typeface="Brown"/>
              </a:rPr>
              <a:t> </a:t>
            </a:r>
            <a:r>
              <a:rPr lang="en-US" sz="2800" err="1">
                <a:latin typeface="Brown"/>
              </a:rPr>
              <a:t>evenementen</a:t>
            </a:r>
            <a:endParaRPr lang="en-US" sz="280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DA07F81-73E5-B182-EE92-E726C4E2A066}"/>
              </a:ext>
            </a:extLst>
          </p:cNvPr>
          <p:cNvSpPr txBox="1"/>
          <p:nvPr/>
        </p:nvSpPr>
        <p:spPr>
          <a:xfrm>
            <a:off x="771275" y="1169016"/>
            <a:ext cx="5319423" cy="424731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000" b="1" dirty="0"/>
              <a:t>Kenmerken:</a:t>
            </a:r>
            <a:endParaRPr lang="nl-NL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Individueel en/of teamafbeeldingen van sporter(s)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Promotie van de 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Afzender en Huisstijl NOC*NSF/TeamNL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Vaste elementen die we vooraf kunnen produceren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Communicatiedragers: Aankleding TeamNL huis, Banners,  Vlaggen, </a:t>
            </a:r>
          </a:p>
          <a:p>
            <a:endParaRPr lang="nl-NL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/>
          </a:p>
          <a:p>
            <a:r>
              <a:rPr lang="nl-NL" sz="1000" b="1" dirty="0"/>
              <a:t>Afspraak: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Vrij gebruik van portret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Zonder overleg indien onderdeel van bijvoorbeeld een </a:t>
            </a:r>
            <a:r>
              <a:rPr lang="nl-NL" sz="1000" dirty="0" err="1"/>
              <a:t>gallerij</a:t>
            </a:r>
            <a:r>
              <a:rPr lang="nl-NL" sz="1000" dirty="0"/>
              <a:t> of relatief kleine afbeelding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Met verschillende inzet beelden sporters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In overleg met sporter/zaakwaarnemer indien levensgroot afgebeeld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Zichtbaarheid van 1 of meer partners TeamNL.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TeamNL afzender en huisstijl</a:t>
            </a:r>
            <a:endParaRPr lang="nl-NL" sz="1000" b="1" dirty="0"/>
          </a:p>
          <a:p>
            <a:endParaRPr lang="nl-NL" sz="1000" dirty="0"/>
          </a:p>
          <a:p>
            <a:pPr lvl="1"/>
            <a:endParaRPr lang="nl-NL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3364409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9880C31-4A21-B708-7E83-CA428E3BD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>
                <a:latin typeface="Brown"/>
              </a:rPr>
              <a:t>3. Aankleding evenementen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AFC30EAA-9B10-9DBD-A55F-4AC0882881B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TeamNL Huis, Overdracht, Thuiskomst, Sportgala, </a:t>
            </a:r>
          </a:p>
        </p:txBody>
      </p:sp>
      <p:pic>
        <p:nvPicPr>
          <p:cNvPr id="5" name="Afbeelding 4" descr="Afbeelding met Theater, Centrum voor uitvoerende kunsten, tekst, podium&#10;&#10;Automatisch gegenereerde beschrijving">
            <a:extLst>
              <a:ext uri="{FF2B5EF4-FFF2-40B4-BE49-F238E27FC236}">
                <a16:creationId xmlns:a16="http://schemas.microsoft.com/office/drawing/2014/main" id="{318E0BF2-999B-A9D2-E720-E0EE1EE93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677" y="1675361"/>
            <a:ext cx="4842329" cy="2723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3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2F62E3-DC97-D409-D37C-A7529EB00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179" y="412590"/>
            <a:ext cx="7659297" cy="3539208"/>
          </a:xfrm>
        </p:spPr>
        <p:txBody>
          <a:bodyPr/>
          <a:lstStyle/>
          <a:p>
            <a:r>
              <a:rPr lang="nl-NL" sz="3200" dirty="0">
                <a:latin typeface="Brown"/>
              </a:rPr>
              <a:t>Commerciële doeleinden NOC*NSF en Partners NOC*NSF/TeamNL </a:t>
            </a:r>
            <a:br>
              <a:rPr lang="nl-NL" sz="3200" dirty="0">
                <a:latin typeface="Brown"/>
              </a:rPr>
            </a:br>
            <a:br>
              <a:rPr lang="nl-NL" sz="3200" dirty="0">
                <a:latin typeface="Brown"/>
              </a:rPr>
            </a:br>
            <a:r>
              <a:rPr lang="nl-NL" sz="2000" dirty="0">
                <a:latin typeface="Brown"/>
              </a:rPr>
              <a:t>Collectief van topsporters en andere Afbeeldingen</a:t>
            </a:r>
          </a:p>
        </p:txBody>
      </p:sp>
    </p:spTree>
    <p:extLst>
      <p:ext uri="{BB962C8B-B14F-4D97-AF65-F5344CB8AC3E}">
        <p14:creationId xmlns:p14="http://schemas.microsoft.com/office/powerpoint/2010/main" val="32264263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6C5E2-87E4-EAF5-842D-5A0F1AD13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77" y="501497"/>
            <a:ext cx="7491575" cy="498227"/>
          </a:xfrm>
        </p:spPr>
        <p:txBody>
          <a:bodyPr/>
          <a:lstStyle/>
          <a:p>
            <a:r>
              <a:rPr lang="en-US" sz="2800" dirty="0">
                <a:latin typeface="Brown"/>
              </a:rPr>
              <a:t>4. </a:t>
            </a:r>
            <a:r>
              <a:rPr lang="en-US" sz="2800" dirty="0" err="1">
                <a:latin typeface="Brown"/>
              </a:rPr>
              <a:t>Commerciële</a:t>
            </a:r>
            <a:r>
              <a:rPr lang="en-US" sz="2800" dirty="0">
                <a:latin typeface="Brown"/>
              </a:rPr>
              <a:t> </a:t>
            </a:r>
            <a:r>
              <a:rPr lang="en-US" sz="2800" dirty="0" err="1">
                <a:latin typeface="Brown"/>
              </a:rPr>
              <a:t>doeleinden</a:t>
            </a:r>
            <a:r>
              <a:rPr lang="en-US" sz="2800" dirty="0">
                <a:latin typeface="Brown"/>
              </a:rPr>
              <a:t> met </a:t>
            </a:r>
            <a:r>
              <a:rPr lang="en-US" sz="2800" dirty="0" err="1">
                <a:latin typeface="Brown"/>
              </a:rPr>
              <a:t>collectief</a:t>
            </a:r>
            <a:r>
              <a:rPr lang="en-US" sz="2800" dirty="0">
                <a:latin typeface="Brown"/>
              </a:rPr>
              <a:t> 	voor TeamNL &amp; de Partners</a:t>
            </a:r>
            <a:br>
              <a:rPr lang="en-US" sz="2800" dirty="0">
                <a:latin typeface="Brown"/>
              </a:rPr>
            </a:br>
            <a:endParaRPr lang="en-US" sz="28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DA07F81-73E5-B182-EE92-E726C4E2A066}"/>
              </a:ext>
            </a:extLst>
          </p:cNvPr>
          <p:cNvSpPr txBox="1"/>
          <p:nvPr/>
        </p:nvSpPr>
        <p:spPr>
          <a:xfrm>
            <a:off x="696757" y="1473066"/>
            <a:ext cx="5854288" cy="33239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000" b="1" dirty="0"/>
              <a:t> Kenmerken:</a:t>
            </a:r>
            <a:endParaRPr lang="nl-NL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Afbeeldingen met minimaal 7 sporters in Oranje gemaakt in Parijs rondom de OS/PS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Promotie, activatie en of andere commerciële doeleinden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Directe verdienmogelijkheden NOC*NSF/TeamNL </a:t>
            </a:r>
          </a:p>
          <a:p>
            <a:endParaRPr lang="nl-NL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/>
          </a:p>
          <a:p>
            <a:r>
              <a:rPr lang="nl-NL" sz="1000" b="1" dirty="0"/>
              <a:t>Afspraak: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Vrij gebruik van portret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Alleen indien een sporter prominent op de afbeelding is afgebeeld,  dient NOC*NSF voorafgaand schriftelijke toestemming met de sporter overeen te komen, voordat de afbeelding vrij gebruikt kan worden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Copy verplicht refereren aan partnerschip TeamNL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 b="1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466832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C11786D-DCBD-ACD7-74AE-CC106FC0A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678" y="501497"/>
            <a:ext cx="6582404" cy="498227"/>
          </a:xfrm>
        </p:spPr>
        <p:txBody>
          <a:bodyPr/>
          <a:lstStyle/>
          <a:p>
            <a:r>
              <a:rPr lang="nl-NL">
                <a:latin typeface="Brown"/>
              </a:rPr>
              <a:t>4. </a:t>
            </a:r>
            <a:r>
              <a:rPr lang="nl-NL" sz="2800">
                <a:latin typeface="Brown"/>
              </a:rPr>
              <a:t>Commerciële doeleinden collectief</a:t>
            </a:r>
          </a:p>
        </p:txBody>
      </p:sp>
      <p:pic>
        <p:nvPicPr>
          <p:cNvPr id="1026" name="Picture 2" descr="Medaillerecord bijna in zicht: TeamNL heeft nog twee plakken nodig | Hart  van Nederland">
            <a:extLst>
              <a:ext uri="{FF2B5EF4-FFF2-40B4-BE49-F238E27FC236}">
                <a16:creationId xmlns:a16="http://schemas.microsoft.com/office/drawing/2014/main" id="{C5D6D076-B6FD-964E-0E96-6C362991AD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670" y="2008134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📸🎥 | In beeld: openingsceremonie Olympische Spelen 2020 in Tokio |  Sportnieuws">
            <a:extLst>
              <a:ext uri="{FF2B5EF4-FFF2-40B4-BE49-F238E27FC236}">
                <a16:creationId xmlns:a16="http://schemas.microsoft.com/office/drawing/2014/main" id="{7F79DD3A-6311-70C8-4B92-985FBC38BE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08134"/>
            <a:ext cx="286702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6681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A57105C9-B707-6A6A-F2AD-4254535A1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>
                <a:latin typeface="Brown"/>
              </a:rPr>
              <a:t>Artikel 9 Portretrecht</a:t>
            </a:r>
          </a:p>
        </p:txBody>
      </p:sp>
      <p:sp>
        <p:nvSpPr>
          <p:cNvPr id="7" name="Tijdelijke aanduiding voor tekst 6">
            <a:extLst>
              <a:ext uri="{FF2B5EF4-FFF2-40B4-BE49-F238E27FC236}">
                <a16:creationId xmlns:a16="http://schemas.microsoft.com/office/drawing/2014/main" id="{79AB544E-06C8-343C-84FC-B48AE57DD4F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Te allen tijde zal NOC*NSF bewaken dat er zonder afspraak geen een 1-op -1 commerciële associatie ontstaat tussen een sporter en partner.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Gebruik van sporters in communicatie van NOC*NSF draagt bij aan de versterking van het merk TeamNL en de waarde/bekendheid van de sporter.</a:t>
            </a:r>
          </a:p>
        </p:txBody>
      </p:sp>
      <p:sp>
        <p:nvSpPr>
          <p:cNvPr id="8" name="Tijdelijke aanduiding voor tekst 7">
            <a:extLst>
              <a:ext uri="{FF2B5EF4-FFF2-40B4-BE49-F238E27FC236}">
                <a16:creationId xmlns:a16="http://schemas.microsoft.com/office/drawing/2014/main" id="{F625A6B2-FB22-E86F-42EF-0CFB47A1DE8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/>
              <a:t>Uitgangspunten</a:t>
            </a:r>
          </a:p>
        </p:txBody>
      </p:sp>
    </p:spTree>
    <p:extLst>
      <p:ext uri="{BB962C8B-B14F-4D97-AF65-F5344CB8AC3E}">
        <p14:creationId xmlns:p14="http://schemas.microsoft.com/office/powerpoint/2010/main" val="3803698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6C5E2-87E4-EAF5-842D-5A0F1AD13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Brown"/>
              </a:rPr>
              <a:t>5. </a:t>
            </a:r>
            <a:r>
              <a:rPr lang="en-US" err="1">
                <a:latin typeface="Brown"/>
              </a:rPr>
              <a:t>Specifieke</a:t>
            </a:r>
            <a:r>
              <a:rPr lang="en-US">
                <a:latin typeface="Brown"/>
              </a:rPr>
              <a:t> </a:t>
            </a:r>
            <a:r>
              <a:rPr lang="en-US" err="1">
                <a:latin typeface="Brown"/>
              </a:rPr>
              <a:t>activaties</a:t>
            </a:r>
            <a:endParaRPr lang="en-US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DA07F81-73E5-B182-EE92-E726C4E2A066}"/>
              </a:ext>
            </a:extLst>
          </p:cNvPr>
          <p:cNvSpPr txBox="1"/>
          <p:nvPr/>
        </p:nvSpPr>
        <p:spPr>
          <a:xfrm>
            <a:off x="359554" y="1208479"/>
            <a:ext cx="7181991" cy="40934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000" b="1"/>
              <a:t> Kenmerken: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err="1"/>
              <a:t>Activaties</a:t>
            </a:r>
            <a:r>
              <a:rPr lang="nl-NL" sz="1000"/>
              <a:t> ten behoeve van het collectief </a:t>
            </a:r>
            <a:r>
              <a:rPr lang="nl-NL" sz="1000" err="1"/>
              <a:t>TeamNL</a:t>
            </a:r>
            <a:endParaRPr lang="nl-NL" sz="10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/>
              <a:t>Geeft in het totaal beeld </a:t>
            </a:r>
            <a:r>
              <a:rPr lang="nl-NL" sz="1000" err="1"/>
              <a:t>TeamNL</a:t>
            </a:r>
            <a:r>
              <a:rPr lang="nl-NL" sz="1000"/>
              <a:t> weer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/>
              <a:t>Heeft in potentie een verdien of sterk omzet stijgend karakter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/>
              <a:t>Promotie, activatie en of andere commerciële doeleinden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/>
              <a:t>Directe verdienmogelijkheden NOC*NSF/</a:t>
            </a:r>
            <a:r>
              <a:rPr lang="nl-NL" sz="1000" err="1"/>
              <a:t>TeamNL</a:t>
            </a:r>
            <a:r>
              <a:rPr lang="nl-NL" sz="1000"/>
              <a:t> </a:t>
            </a:r>
          </a:p>
          <a:p>
            <a:endParaRPr lang="nl-NL" sz="1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 b="1"/>
          </a:p>
          <a:p>
            <a:r>
              <a:rPr lang="nl-NL" sz="1000" b="1"/>
              <a:t>Afspraak: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/>
              <a:t>Gebruik van portret uitsluitend in overleg met een vertegenwoordiging van twee Zaakwaarnemers, één lid van de NOC*NSF Atletencommissie en één persoon namens NL Sporter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/>
              <a:t>Uitgangspunt is samenwerken, samen profiteren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/>
              <a:t>Met sporters die prominent gebruikt worden ter promomotie van de activatie worden individuele afspraken gemaakt</a:t>
            </a:r>
            <a:endParaRPr lang="nl-NL" sz="1000">
              <a:highlight>
                <a:srgbClr val="FFFF00"/>
              </a:highlight>
            </a:endParaRPr>
          </a:p>
          <a:p>
            <a:endParaRPr lang="nl-NL" sz="1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 b="1"/>
          </a:p>
          <a:p>
            <a:endParaRPr lang="nl-NL" sz="1000"/>
          </a:p>
          <a:p>
            <a:pPr lvl="1"/>
            <a:endParaRPr lang="nl-NL" sz="10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/>
          </a:p>
          <a:p>
            <a:endParaRPr lang="nl-NL" sz="1000"/>
          </a:p>
          <a:p>
            <a:endParaRPr lang="nl-NL" sz="1000"/>
          </a:p>
          <a:p>
            <a:endParaRPr lang="nl-NL" sz="1000"/>
          </a:p>
          <a:p>
            <a:endParaRPr lang="nl-NL" sz="1000"/>
          </a:p>
          <a:p>
            <a:endParaRPr lang="nl-NL" sz="1000"/>
          </a:p>
          <a:p>
            <a:endParaRPr lang="nl-NL" sz="1000"/>
          </a:p>
          <a:p>
            <a:endParaRPr lang="nl-NL" sz="1000"/>
          </a:p>
          <a:p>
            <a:endParaRPr lang="nl-NL" sz="1000"/>
          </a:p>
        </p:txBody>
      </p:sp>
    </p:spTree>
    <p:extLst>
      <p:ext uri="{BB962C8B-B14F-4D97-AF65-F5344CB8AC3E}">
        <p14:creationId xmlns:p14="http://schemas.microsoft.com/office/powerpoint/2010/main" val="35127495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E76C15-D42F-D695-6827-6F2A266E8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TeamNL Plaatjes Sparen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90088CC-1346-9A92-40DE-B96A1E33A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820" y="1371103"/>
            <a:ext cx="2742952" cy="274295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9123E1A-6EED-8A8F-8DA2-0BD9F972BA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8665" y="1439062"/>
            <a:ext cx="2055212" cy="2607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306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22F62E3-DC97-D409-D37C-A7529EB00C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179" y="412590"/>
            <a:ext cx="7126559" cy="1325044"/>
          </a:xfrm>
        </p:spPr>
        <p:txBody>
          <a:bodyPr/>
          <a:lstStyle/>
          <a:p>
            <a:r>
              <a:rPr lang="nl-NL"/>
              <a:t>Commerciële inzet partners</a:t>
            </a:r>
          </a:p>
        </p:txBody>
      </p:sp>
      <p:sp>
        <p:nvSpPr>
          <p:cNvPr id="4" name="Ondertitel 4">
            <a:extLst>
              <a:ext uri="{FF2B5EF4-FFF2-40B4-BE49-F238E27FC236}">
                <a16:creationId xmlns:a16="http://schemas.microsoft.com/office/drawing/2014/main" id="{6E6C8637-CE7F-56C5-E575-15FB7E0D6A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179" y="2691949"/>
            <a:ext cx="4144820" cy="822403"/>
          </a:xfrm>
        </p:spPr>
        <p:txBody>
          <a:bodyPr/>
          <a:lstStyle/>
          <a:p>
            <a:r>
              <a:rPr lang="en-GB" err="1"/>
              <a:t>Vergoeding</a:t>
            </a:r>
            <a:r>
              <a:rPr lang="en-GB"/>
              <a:t> per sporter</a:t>
            </a:r>
          </a:p>
        </p:txBody>
      </p:sp>
    </p:spTree>
    <p:extLst>
      <p:ext uri="{BB962C8B-B14F-4D97-AF65-F5344CB8AC3E}">
        <p14:creationId xmlns:p14="http://schemas.microsoft.com/office/powerpoint/2010/main" val="1659865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6C5E2-87E4-EAF5-842D-5A0F1AD13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Brown"/>
              </a:rPr>
              <a:t>6. </a:t>
            </a:r>
            <a:r>
              <a:rPr lang="en-US" err="1">
                <a:latin typeface="Brown"/>
              </a:rPr>
              <a:t>Commerciële</a:t>
            </a:r>
            <a:r>
              <a:rPr lang="en-US">
                <a:latin typeface="Brown"/>
              </a:rPr>
              <a:t> </a:t>
            </a:r>
            <a:r>
              <a:rPr lang="en-US" err="1">
                <a:latin typeface="Brown"/>
              </a:rPr>
              <a:t>doeleinden</a:t>
            </a:r>
            <a:r>
              <a:rPr lang="en-US">
                <a:latin typeface="Brown"/>
              </a:rPr>
              <a:t> met    </a:t>
            </a:r>
            <a:br>
              <a:rPr lang="en-US">
                <a:latin typeface="Brown"/>
              </a:rPr>
            </a:br>
            <a:r>
              <a:rPr lang="en-US">
                <a:latin typeface="Brown"/>
              </a:rPr>
              <a:t>    </a:t>
            </a:r>
            <a:r>
              <a:rPr lang="en-US" err="1">
                <a:latin typeface="Brown"/>
              </a:rPr>
              <a:t>individueel</a:t>
            </a:r>
            <a:r>
              <a:rPr lang="en-US">
                <a:latin typeface="Brown"/>
              </a:rPr>
              <a:t> </a:t>
            </a:r>
            <a:r>
              <a:rPr lang="en-US" err="1">
                <a:latin typeface="Brown"/>
              </a:rPr>
              <a:t>TeamNL</a:t>
            </a:r>
            <a:endParaRPr lang="en-US" err="1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DA07F81-73E5-B182-EE92-E726C4E2A066}"/>
              </a:ext>
            </a:extLst>
          </p:cNvPr>
          <p:cNvSpPr txBox="1"/>
          <p:nvPr/>
        </p:nvSpPr>
        <p:spPr>
          <a:xfrm>
            <a:off x="755372" y="1701753"/>
            <a:ext cx="5319423" cy="31700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000" b="1" dirty="0"/>
              <a:t> Kenmerken:</a:t>
            </a:r>
            <a:endParaRPr lang="nl-NL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Afbeelding Sporter(s)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Promotie, activatie en of andere commerciële doeleinden partners</a:t>
            </a:r>
          </a:p>
          <a:p>
            <a:endParaRPr lang="nl-NL" sz="1000" b="1" dirty="0"/>
          </a:p>
          <a:p>
            <a:r>
              <a:rPr lang="nl-NL" sz="1000" b="1" dirty="0"/>
              <a:t>Afspraak: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Geen gebruik van portret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Losse Individuele afspraken met sporter(s) zaakwaarnemers met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Indien mogelijk Connectie met TeamNL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Afzender/huisstijl partner </a:t>
            </a:r>
          </a:p>
          <a:p>
            <a:endParaRPr lang="nl-NL" sz="1000" dirty="0"/>
          </a:p>
          <a:p>
            <a:pPr lvl="1"/>
            <a:endParaRPr lang="nl-NL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</p:txBody>
      </p:sp>
    </p:spTree>
    <p:extLst>
      <p:ext uri="{BB962C8B-B14F-4D97-AF65-F5344CB8AC3E}">
        <p14:creationId xmlns:p14="http://schemas.microsoft.com/office/powerpoint/2010/main" val="17621039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13151CB-0566-3FB9-79AA-DAD12BF72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Commerciële inzet partners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705709D-B804-22C9-C7D1-A6FE35B7C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50" y="1041136"/>
            <a:ext cx="3118255" cy="1468163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3AFD883-9145-3C6A-F38D-1ECD2E693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273" y="2504182"/>
            <a:ext cx="3563686" cy="1986118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C2DD941-7D87-522A-3DCC-8C4008AED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515" y="1080384"/>
            <a:ext cx="2035417" cy="3398618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EBFE8DC1-9B87-9B4E-CBF7-5B13E84FD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4999" y="1072101"/>
            <a:ext cx="2256152" cy="3396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50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267563-2858-4CCD-9F23-526EC8F3CA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7179" y="412590"/>
            <a:ext cx="7762663" cy="1325044"/>
          </a:xfrm>
        </p:spPr>
        <p:txBody>
          <a:bodyPr/>
          <a:lstStyle/>
          <a:p>
            <a:r>
              <a:rPr lang="en-GB" sz="3200" err="1">
                <a:latin typeface="Brown"/>
              </a:rPr>
              <a:t>Redactionele</a:t>
            </a:r>
            <a:r>
              <a:rPr lang="en-GB" sz="3200">
                <a:latin typeface="Brown"/>
              </a:rPr>
              <a:t> </a:t>
            </a:r>
            <a:r>
              <a:rPr lang="en-GB" sz="3200" err="1">
                <a:latin typeface="Brown"/>
              </a:rPr>
              <a:t>en</a:t>
            </a:r>
            <a:r>
              <a:rPr lang="en-GB" sz="3200">
                <a:latin typeface="Brown"/>
              </a:rPr>
              <a:t> </a:t>
            </a:r>
            <a:r>
              <a:rPr lang="en-GB" sz="3200" err="1">
                <a:latin typeface="Brown"/>
              </a:rPr>
              <a:t>promotionele</a:t>
            </a:r>
            <a:r>
              <a:rPr lang="en-GB" sz="3200">
                <a:latin typeface="Brown"/>
              </a:rPr>
              <a:t> </a:t>
            </a:r>
            <a:r>
              <a:rPr lang="en-GB" sz="3200" err="1">
                <a:latin typeface="Brown"/>
              </a:rPr>
              <a:t>doeleinden</a:t>
            </a:r>
            <a:r>
              <a:rPr lang="en-GB" sz="3200">
                <a:latin typeface="Brown"/>
              </a:rPr>
              <a:t> NOC*NSF/Team NL</a:t>
            </a:r>
          </a:p>
        </p:txBody>
      </p:sp>
      <p:sp>
        <p:nvSpPr>
          <p:cNvPr id="6" name="Ondertitel 4">
            <a:extLst>
              <a:ext uri="{FF2B5EF4-FFF2-40B4-BE49-F238E27FC236}">
                <a16:creationId xmlns:a16="http://schemas.microsoft.com/office/drawing/2014/main" id="{D9DD2847-4185-3C9F-BC4A-AE11A65AFA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7180" y="1737793"/>
            <a:ext cx="4490378" cy="835693"/>
          </a:xfrm>
        </p:spPr>
        <p:txBody>
          <a:bodyPr/>
          <a:lstStyle/>
          <a:p>
            <a:r>
              <a:rPr lang="en-GB" dirty="0" err="1"/>
              <a:t>Vrij</a:t>
            </a:r>
            <a:r>
              <a:rPr lang="en-GB" dirty="0"/>
              <a:t> </a:t>
            </a:r>
            <a:r>
              <a:rPr lang="en-GB" dirty="0" err="1"/>
              <a:t>gebruik</a:t>
            </a:r>
            <a:r>
              <a:rPr lang="en-GB" dirty="0"/>
              <a:t> van </a:t>
            </a:r>
            <a:r>
              <a:rPr lang="en-GB" dirty="0" err="1"/>
              <a:t>Portretrecht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1010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6C5E2-87E4-EAF5-842D-5A0F1AD13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Brown"/>
              </a:rPr>
              <a:t>1. </a:t>
            </a:r>
            <a:r>
              <a:rPr lang="en-US" sz="2800" err="1">
                <a:latin typeface="Brown"/>
              </a:rPr>
              <a:t>Redactioneel</a:t>
            </a:r>
            <a:r>
              <a:rPr lang="en-US" sz="2800">
                <a:latin typeface="Brown"/>
              </a:rPr>
              <a:t>/</a:t>
            </a:r>
            <a:r>
              <a:rPr lang="en-US" sz="2800" err="1">
                <a:latin typeface="Brown"/>
              </a:rPr>
              <a:t>promotioneel</a:t>
            </a:r>
            <a:r>
              <a:rPr lang="en-US" sz="2800">
                <a:latin typeface="Brown"/>
              </a:rPr>
              <a:t> </a:t>
            </a:r>
            <a:r>
              <a:rPr lang="en-US" sz="2800" err="1">
                <a:latin typeface="Brown"/>
              </a:rPr>
              <a:t>TeamNL</a:t>
            </a:r>
            <a:endParaRPr lang="en-US" sz="2800" err="1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2DA07F81-73E5-B182-EE92-E726C4E2A066}"/>
              </a:ext>
            </a:extLst>
          </p:cNvPr>
          <p:cNvSpPr txBox="1"/>
          <p:nvPr/>
        </p:nvSpPr>
        <p:spPr>
          <a:xfrm>
            <a:off x="452842" y="980440"/>
            <a:ext cx="8257024" cy="455509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1000" b="1" dirty="0"/>
              <a:t>Kenmerken:</a:t>
            </a:r>
            <a:endParaRPr lang="nl-NL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Individueel en/of teamafbeeldingen van de prestatie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Promotie van de 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Actualiteit en snelheid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Afzender en Huisstijl NOC*NSF/TeamNL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Kanalen: NOCNSF.nl/TeamNL.org, NOCNSF/TeamNL Socials, Kanalen en TeamNL bonden kanalen, Led schermen TeamNL huis, content schermen mediapartners.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/>
          </a:p>
          <a:p>
            <a:r>
              <a:rPr lang="nl-NL" sz="1000" b="1" dirty="0"/>
              <a:t>Type formats:</a:t>
            </a:r>
            <a:endParaRPr lang="nl-NL" sz="1000" b="1" i="1" dirty="0"/>
          </a:p>
          <a:p>
            <a:pPr marL="285750" indent="-285750">
              <a:buFont typeface="Arial,Sans-Serif"/>
              <a:buChar char="•"/>
            </a:pPr>
            <a:r>
              <a:rPr lang="nl-NL" sz="1000" i="1" dirty="0"/>
              <a:t>Medaille-alert</a:t>
            </a:r>
          </a:p>
          <a:p>
            <a:pPr marL="285750" indent="-285750">
              <a:buFont typeface="Arial,Sans-Serif"/>
              <a:buChar char="•"/>
            </a:pPr>
            <a:r>
              <a:rPr lang="nl-NL" sz="1000" i="1" dirty="0"/>
              <a:t>Moment van de dag </a:t>
            </a:r>
          </a:p>
          <a:p>
            <a:pPr marL="285750" indent="-285750">
              <a:buFont typeface="Arial,Sans-Serif"/>
              <a:buChar char="•"/>
            </a:pPr>
            <a:r>
              <a:rPr lang="nl-NL" sz="1000" i="1" dirty="0"/>
              <a:t>Medaille klassement </a:t>
            </a:r>
          </a:p>
          <a:p>
            <a:pPr marL="285750" indent="-285750">
              <a:buFont typeface="Arial,Sans-Serif"/>
              <a:buChar char="•"/>
            </a:pPr>
            <a:r>
              <a:rPr lang="nl-NL" sz="1000" dirty="0"/>
              <a:t>Programma ‘wat gebeurt er vandaag' </a:t>
            </a:r>
          </a:p>
          <a:p>
            <a:pPr marL="285750" indent="-285750">
              <a:buFont typeface="Arial,Sans-Serif"/>
              <a:buChar char="•"/>
            </a:pPr>
            <a:r>
              <a:rPr lang="nl-NL" sz="1000" dirty="0"/>
              <a:t>Resultaten</a:t>
            </a:r>
            <a:endParaRPr lang="en-US" sz="1000" dirty="0"/>
          </a:p>
          <a:p>
            <a:pPr marL="285750" indent="-285750">
              <a:buFont typeface="Arial,Sans-Serif"/>
              <a:buChar char="•"/>
            </a:pPr>
            <a:r>
              <a:rPr lang="nl-NL" sz="1000" dirty="0"/>
              <a:t>Felicitatie</a:t>
            </a:r>
            <a:endParaRPr lang="en-US" sz="1000" dirty="0"/>
          </a:p>
          <a:p>
            <a:pPr marL="285750" indent="-285750">
              <a:buFont typeface="Arial,Sans-Serif"/>
              <a:buChar char="•"/>
            </a:pPr>
            <a:r>
              <a:rPr lang="nl-NL" sz="1000" dirty="0"/>
              <a:t>Oproep als Kijk … naar de finale van</a:t>
            </a:r>
            <a:endParaRPr lang="en-US" sz="1000" dirty="0"/>
          </a:p>
          <a:p>
            <a:pPr marL="285750" indent="-285750">
              <a:buFont typeface="Arial,Sans-Serif"/>
              <a:buChar char="•"/>
            </a:pPr>
            <a:r>
              <a:rPr lang="nl-NL" sz="1000" dirty="0"/>
              <a:t>Medaille taxi</a:t>
            </a:r>
          </a:p>
          <a:p>
            <a:pPr marL="285750" indent="-285750">
              <a:buFont typeface="Arial,Sans-Serif"/>
              <a:buChar char="•"/>
            </a:pPr>
            <a:r>
              <a:rPr lang="nl-NL" sz="1000" dirty="0"/>
              <a:t>Historie | Ere Gallery | Walk of Fame</a:t>
            </a:r>
          </a:p>
          <a:p>
            <a:endParaRPr lang="nl-NL" sz="1000" dirty="0"/>
          </a:p>
          <a:p>
            <a:pPr lvl="1"/>
            <a:endParaRPr lang="nl-NL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  <a:p>
            <a:endParaRPr lang="nl-NL" sz="1000" dirty="0"/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BEE1EC68-F3DB-DA1F-106C-7174F7B6A1FB}"/>
              </a:ext>
            </a:extLst>
          </p:cNvPr>
          <p:cNvSpPr txBox="1"/>
          <p:nvPr/>
        </p:nvSpPr>
        <p:spPr>
          <a:xfrm>
            <a:off x="4021783" y="2236036"/>
            <a:ext cx="308337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000" b="1" dirty="0"/>
              <a:t>Afspraak: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Vrij gebruik van portret zonder overleg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Afwisselend gebruik sporters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Zichtbaarheid van 1 of meer Hoofdpartner of Partners TeamNL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TeamNL afzender en huisstijl</a:t>
            </a:r>
            <a:endParaRPr lang="nl-NL" sz="10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Onbeperkt redactioneel 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Geen commerciële product associatie gericht op sales of promotie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1000" dirty="0"/>
              <a:t>Maximaal 30% van de logo’s in vergelijking van de afbeelding </a:t>
            </a:r>
          </a:p>
        </p:txBody>
      </p:sp>
    </p:spTree>
    <p:extLst>
      <p:ext uri="{BB962C8B-B14F-4D97-AF65-F5344CB8AC3E}">
        <p14:creationId xmlns:p14="http://schemas.microsoft.com/office/powerpoint/2010/main" val="2421151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6C5E2-87E4-EAF5-842D-5A0F1AD13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Brown"/>
              </a:rPr>
              <a:t>1. </a:t>
            </a:r>
            <a:r>
              <a:rPr lang="en-US" sz="2800" err="1">
                <a:latin typeface="Brown"/>
              </a:rPr>
              <a:t>Redactioneel</a:t>
            </a:r>
            <a:r>
              <a:rPr lang="en-US" sz="2800">
                <a:latin typeface="Brown"/>
              </a:rPr>
              <a:t>/</a:t>
            </a:r>
            <a:r>
              <a:rPr lang="en-US" sz="2800" err="1">
                <a:latin typeface="Brown"/>
              </a:rPr>
              <a:t>promotioneel</a:t>
            </a:r>
            <a:r>
              <a:rPr lang="en-US" sz="2800">
                <a:latin typeface="Brown"/>
              </a:rPr>
              <a:t> </a:t>
            </a:r>
            <a:r>
              <a:rPr lang="en-US" sz="2800" err="1">
                <a:latin typeface="Brown"/>
              </a:rPr>
              <a:t>TeamNL</a:t>
            </a:r>
            <a:endParaRPr lang="en-US" sz="2800" err="1"/>
          </a:p>
        </p:txBody>
      </p:sp>
      <p:pic>
        <p:nvPicPr>
          <p:cNvPr id="6" name="Afbeelding 5" descr="Afbeelding met buitenshuis, sport, persoon, peddel&#10;&#10;Automatisch gegenereerde beschrijving">
            <a:extLst>
              <a:ext uri="{FF2B5EF4-FFF2-40B4-BE49-F238E27FC236}">
                <a16:creationId xmlns:a16="http://schemas.microsoft.com/office/drawing/2014/main" id="{67B4E302-509E-4B33-7DB4-574B054233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637944"/>
            <a:ext cx="2344748" cy="234474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</p:pic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B4633A1-B20B-6276-6EAB-F0B1C376A77B}"/>
              </a:ext>
            </a:extLst>
          </p:cNvPr>
          <p:cNvSpPr txBox="1">
            <a:spLocks/>
          </p:cNvSpPr>
          <p:nvPr/>
        </p:nvSpPr>
        <p:spPr>
          <a:xfrm>
            <a:off x="381000" y="1257300"/>
            <a:ext cx="7416000" cy="364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9263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93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Medaille-alarm</a:t>
            </a:r>
          </a:p>
        </p:txBody>
      </p:sp>
    </p:spTree>
    <p:extLst>
      <p:ext uri="{BB962C8B-B14F-4D97-AF65-F5344CB8AC3E}">
        <p14:creationId xmlns:p14="http://schemas.microsoft.com/office/powerpoint/2010/main" val="2633269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6C5E2-87E4-EAF5-842D-5A0F1AD13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Brown"/>
              </a:rPr>
              <a:t>1. </a:t>
            </a:r>
            <a:r>
              <a:rPr lang="en-US" sz="2800" err="1">
                <a:latin typeface="Brown"/>
              </a:rPr>
              <a:t>Redactioneel</a:t>
            </a:r>
            <a:r>
              <a:rPr lang="en-US" sz="2800">
                <a:latin typeface="Brown"/>
              </a:rPr>
              <a:t>/</a:t>
            </a:r>
            <a:r>
              <a:rPr lang="en-US" sz="2800" err="1">
                <a:latin typeface="Brown"/>
              </a:rPr>
              <a:t>promotioneel</a:t>
            </a:r>
            <a:r>
              <a:rPr lang="en-US" sz="2800">
                <a:latin typeface="Brown"/>
              </a:rPr>
              <a:t> </a:t>
            </a:r>
            <a:r>
              <a:rPr lang="en-US" sz="2800" err="1">
                <a:latin typeface="Brown"/>
              </a:rPr>
              <a:t>TeamNL</a:t>
            </a:r>
            <a:r>
              <a:rPr lang="en-US">
                <a:latin typeface="Brown"/>
              </a:rPr>
              <a:t> </a:t>
            </a: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B4633A1-B20B-6276-6EAB-F0B1C376A77B}"/>
              </a:ext>
            </a:extLst>
          </p:cNvPr>
          <p:cNvSpPr txBox="1">
            <a:spLocks/>
          </p:cNvSpPr>
          <p:nvPr/>
        </p:nvSpPr>
        <p:spPr>
          <a:xfrm>
            <a:off x="381000" y="1257300"/>
            <a:ext cx="7416000" cy="364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9263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93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Nieuws en resultaten</a:t>
            </a:r>
          </a:p>
        </p:txBody>
      </p:sp>
      <p:pic>
        <p:nvPicPr>
          <p:cNvPr id="3" name="Afbeelding 2" descr="Afbeelding met tekst, persoon, Menselijk gezicht, schermopname&#10;&#10;Automatisch gegenereerde beschrijving">
            <a:extLst>
              <a:ext uri="{FF2B5EF4-FFF2-40B4-BE49-F238E27FC236}">
                <a16:creationId xmlns:a16="http://schemas.microsoft.com/office/drawing/2014/main" id="{4614AB38-98C6-9184-FFB4-4F9D3D46B1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80" y="1573031"/>
            <a:ext cx="1628615" cy="2887482"/>
          </a:xfrm>
          <a:prstGeom prst="rect">
            <a:avLst/>
          </a:prstGeom>
        </p:spPr>
      </p:pic>
      <p:pic>
        <p:nvPicPr>
          <p:cNvPr id="5" name="Afbeelding 4" descr="Afbeelding met tekst, schermopname, Lettertype, Merk&#10;&#10;Automatisch gegenereerde beschrijving">
            <a:extLst>
              <a:ext uri="{FF2B5EF4-FFF2-40B4-BE49-F238E27FC236}">
                <a16:creationId xmlns:a16="http://schemas.microsoft.com/office/drawing/2014/main" id="{E5E745F4-41EC-C145-88CC-A682E99D0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1984" y="1573031"/>
            <a:ext cx="1787387" cy="2887480"/>
          </a:xfrm>
          <a:prstGeom prst="rect">
            <a:avLst/>
          </a:prstGeom>
        </p:spPr>
      </p:pic>
      <p:pic>
        <p:nvPicPr>
          <p:cNvPr id="6" name="Afbeelding 5" descr="Afbeelding met sport, persoon, kleding, buitenshuis&#10;&#10;Automatisch gegenereerde beschrijving">
            <a:extLst>
              <a:ext uri="{FF2B5EF4-FFF2-40B4-BE49-F238E27FC236}">
                <a16:creationId xmlns:a16="http://schemas.microsoft.com/office/drawing/2014/main" id="{88C515BC-F279-F990-7958-D0E91B368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5827" y="1571339"/>
            <a:ext cx="2968052" cy="2890864"/>
          </a:xfrm>
          <a:prstGeom prst="rect">
            <a:avLst/>
          </a:prstGeom>
        </p:spPr>
      </p:pic>
      <p:pic>
        <p:nvPicPr>
          <p:cNvPr id="7" name="Afbeelding 6" descr="Afbeelding met tekst, schermopname, sinaasappel, Graphics&#10;&#10;Automatisch gegenereerde beschrijving">
            <a:extLst>
              <a:ext uri="{FF2B5EF4-FFF2-40B4-BE49-F238E27FC236}">
                <a16:creationId xmlns:a16="http://schemas.microsoft.com/office/drawing/2014/main" id="{80C4C62F-3B79-503C-3ADB-0819842B9A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878" y="4124107"/>
            <a:ext cx="1683027" cy="340850"/>
          </a:xfrm>
          <a:prstGeom prst="rect">
            <a:avLst/>
          </a:prstGeom>
        </p:spPr>
      </p:pic>
      <p:pic>
        <p:nvPicPr>
          <p:cNvPr id="8" name="Afbeelding 7" descr="Afbeelding met tekst, schermopname, sinaasappel, Graphics&#10;&#10;Automatisch gegenereerde beschrijving">
            <a:extLst>
              <a:ext uri="{FF2B5EF4-FFF2-40B4-BE49-F238E27FC236}">
                <a16:creationId xmlns:a16="http://schemas.microsoft.com/office/drawing/2014/main" id="{2B99112A-F7D1-A93C-92AA-E8A77BD9D0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3247" y="4124107"/>
            <a:ext cx="1683027" cy="340850"/>
          </a:xfrm>
          <a:prstGeom prst="rect">
            <a:avLst/>
          </a:prstGeom>
        </p:spPr>
      </p:pic>
      <p:pic>
        <p:nvPicPr>
          <p:cNvPr id="9" name="Afbeelding 8" descr="Afbeelding met tekst, schermopname, sinaasappel, Graphics&#10;&#10;Automatisch gegenereerde beschrijving">
            <a:extLst>
              <a:ext uri="{FF2B5EF4-FFF2-40B4-BE49-F238E27FC236}">
                <a16:creationId xmlns:a16="http://schemas.microsoft.com/office/drawing/2014/main" id="{058EBCDC-A241-AED0-6463-07FD642521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703" y="4124107"/>
            <a:ext cx="1625049" cy="34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07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6C5E2-87E4-EAF5-842D-5A0F1AD13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1. Redactioneel/promotioneel TeamNL</a:t>
            </a: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B4633A1-B20B-6276-6EAB-F0B1C376A77B}"/>
              </a:ext>
            </a:extLst>
          </p:cNvPr>
          <p:cNvSpPr txBox="1">
            <a:spLocks/>
          </p:cNvSpPr>
          <p:nvPr/>
        </p:nvSpPr>
        <p:spPr>
          <a:xfrm>
            <a:off x="381000" y="1257300"/>
            <a:ext cx="7416000" cy="364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9263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93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Programma-aankondigingen</a:t>
            </a:r>
          </a:p>
        </p:txBody>
      </p:sp>
      <p:pic>
        <p:nvPicPr>
          <p:cNvPr id="3" name="Afbeelding 2" descr="Afbeelding met tekst, schermopname&#10;&#10;Automatisch gegenereerde beschrijving">
            <a:extLst>
              <a:ext uri="{FF2B5EF4-FFF2-40B4-BE49-F238E27FC236}">
                <a16:creationId xmlns:a16="http://schemas.microsoft.com/office/drawing/2014/main" id="{111F73F5-0571-38BC-235F-12E4A1C4EF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953" y="1623581"/>
            <a:ext cx="1714500" cy="2933700"/>
          </a:xfrm>
          <a:prstGeom prst="rect">
            <a:avLst/>
          </a:prstGeom>
        </p:spPr>
      </p:pic>
      <p:pic>
        <p:nvPicPr>
          <p:cNvPr id="5" name="Afbeelding 4" descr="Afbeelding met tekst, schermopname&#10;&#10;Automatisch gegenereerde beschrijving">
            <a:extLst>
              <a:ext uri="{FF2B5EF4-FFF2-40B4-BE49-F238E27FC236}">
                <a16:creationId xmlns:a16="http://schemas.microsoft.com/office/drawing/2014/main" id="{9E05ED1A-0D15-B983-9EF0-1F0B74379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5717" y="1573031"/>
            <a:ext cx="1719525" cy="2981168"/>
          </a:xfrm>
          <a:prstGeom prst="rect">
            <a:avLst/>
          </a:prstGeom>
        </p:spPr>
      </p:pic>
      <p:pic>
        <p:nvPicPr>
          <p:cNvPr id="7" name="Afbeelding 6" descr="Afbeelding met tekst, sport, kleding, persoon&#10;&#10;Automatisch gegenereerde beschrijving">
            <a:extLst>
              <a:ext uri="{FF2B5EF4-FFF2-40B4-BE49-F238E27FC236}">
                <a16:creationId xmlns:a16="http://schemas.microsoft.com/office/drawing/2014/main" id="{234E8356-7485-B9B0-164A-D99EE9195B8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532" b="4318"/>
          <a:stretch/>
        </p:blipFill>
        <p:spPr>
          <a:xfrm>
            <a:off x="4903607" y="1573030"/>
            <a:ext cx="1653059" cy="2981496"/>
          </a:xfrm>
          <a:prstGeom prst="rect">
            <a:avLst/>
          </a:prstGeom>
        </p:spPr>
      </p:pic>
      <p:pic>
        <p:nvPicPr>
          <p:cNvPr id="8" name="Afbeelding 7" descr="Afbeelding met tekst, schermopname, sinaasappel, Graphics&#10;&#10;Automatisch gegenereerde beschrijving">
            <a:extLst>
              <a:ext uri="{FF2B5EF4-FFF2-40B4-BE49-F238E27FC236}">
                <a16:creationId xmlns:a16="http://schemas.microsoft.com/office/drawing/2014/main" id="{2C5D77AA-C632-D7E5-A589-5A761DC9E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704" y="4215216"/>
            <a:ext cx="1683027" cy="340850"/>
          </a:xfrm>
          <a:prstGeom prst="rect">
            <a:avLst/>
          </a:prstGeom>
        </p:spPr>
      </p:pic>
      <p:pic>
        <p:nvPicPr>
          <p:cNvPr id="10" name="Afbeelding 9" descr="Afbeelding met tekst, schermopname, sinaasappel, Graphics&#10;&#10;Automatisch gegenereerde beschrijving">
            <a:extLst>
              <a:ext uri="{FF2B5EF4-FFF2-40B4-BE49-F238E27FC236}">
                <a16:creationId xmlns:a16="http://schemas.microsoft.com/office/drawing/2014/main" id="{1154A3AF-075F-F272-86DF-F431FBDCA1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8290" y="1573064"/>
            <a:ext cx="1683027" cy="340850"/>
          </a:xfrm>
          <a:prstGeom prst="rect">
            <a:avLst/>
          </a:prstGeom>
        </p:spPr>
      </p:pic>
      <p:pic>
        <p:nvPicPr>
          <p:cNvPr id="12" name="Afbeelding 11" descr="Afbeelding met tekst, schermopname, sinaasappel, Graphics&#10;&#10;Automatisch gegenereerde beschrijving">
            <a:extLst>
              <a:ext uri="{FF2B5EF4-FFF2-40B4-BE49-F238E27FC236}">
                <a16:creationId xmlns:a16="http://schemas.microsoft.com/office/drawing/2014/main" id="{333CDE69-A8DA-BB00-CEA8-5847390052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898" y="1573064"/>
            <a:ext cx="1641615" cy="35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8182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6C5E2-87E4-EAF5-842D-5A0F1AD13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>
                <a:latin typeface="Brown"/>
              </a:rPr>
              <a:t>1. Redactioneel/promotioneel TeamNL</a:t>
            </a:r>
            <a:br>
              <a:rPr lang="en-US">
                <a:latin typeface="Brown"/>
              </a:rPr>
            </a:b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B4633A1-B20B-6276-6EAB-F0B1C376A77B}"/>
              </a:ext>
            </a:extLst>
          </p:cNvPr>
          <p:cNvSpPr txBox="1">
            <a:spLocks/>
          </p:cNvSpPr>
          <p:nvPr/>
        </p:nvSpPr>
        <p:spPr>
          <a:xfrm>
            <a:off x="381000" y="1257300"/>
            <a:ext cx="7416000" cy="364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9263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93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Medailleklassement</a:t>
            </a:r>
          </a:p>
        </p:txBody>
      </p:sp>
      <p:pic>
        <p:nvPicPr>
          <p:cNvPr id="1026" name="Picture 2" descr="Medaillespiegel bekend: Noorwegen wint, Nederland vijfde | Olympische  Winterspelen 2018 | AD.nl">
            <a:extLst>
              <a:ext uri="{FF2B5EF4-FFF2-40B4-BE49-F238E27FC236}">
                <a16:creationId xmlns:a16="http://schemas.microsoft.com/office/drawing/2014/main" id="{33D2FBEF-DF00-0697-E437-4518E290C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622042"/>
            <a:ext cx="4612419" cy="242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 descr="Afbeelding met tekst, schermopname, sinaasappel, Graphics&#10;&#10;Automatisch gegenereerde beschrijving">
            <a:extLst>
              <a:ext uri="{FF2B5EF4-FFF2-40B4-BE49-F238E27FC236}">
                <a16:creationId xmlns:a16="http://schemas.microsoft.com/office/drawing/2014/main" id="{AA65E3D5-0F74-1D3D-466A-24C9F570F5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290" y="3709977"/>
            <a:ext cx="1683027" cy="34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1516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66C5E2-87E4-EAF5-842D-5A0F1AD13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/>
              <a:t>1. Redactioneel/promotioneel TeamNL</a:t>
            </a: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B4633A1-B20B-6276-6EAB-F0B1C376A77B}"/>
              </a:ext>
            </a:extLst>
          </p:cNvPr>
          <p:cNvSpPr txBox="1">
            <a:spLocks/>
          </p:cNvSpPr>
          <p:nvPr/>
        </p:nvSpPr>
        <p:spPr>
          <a:xfrm>
            <a:off x="381000" y="1257300"/>
            <a:ext cx="7416000" cy="364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tabLst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9263" indent="-17780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15963" indent="-179388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8525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/>
              <a:t>AFTELLEN</a:t>
            </a:r>
          </a:p>
        </p:txBody>
      </p:sp>
      <p:pic>
        <p:nvPicPr>
          <p:cNvPr id="3" name="Afbeelding 2" descr="Afbeelding met tekst, Menselijk gezicht, poster, kleding&#10;&#10;Automatisch gegenereerde beschrijving">
            <a:extLst>
              <a:ext uri="{FF2B5EF4-FFF2-40B4-BE49-F238E27FC236}">
                <a16:creationId xmlns:a16="http://schemas.microsoft.com/office/drawing/2014/main" id="{F3A7628E-7AF3-F6E9-842B-60C04588BC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3038" y="1526498"/>
            <a:ext cx="1685925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471473"/>
      </p:ext>
    </p:extLst>
  </p:cSld>
  <p:clrMapOvr>
    <a:masterClrMapping/>
  </p:clrMapOvr>
</p:sld>
</file>

<file path=ppt/theme/theme1.xml><?xml version="1.0" encoding="utf-8"?>
<a:theme xmlns:a="http://schemas.openxmlformats.org/drawingml/2006/main" name="1_TeamNL">
  <a:themeElements>
    <a:clrScheme name="NOC_NSF">
      <a:dk1>
        <a:srgbClr val="00378A"/>
      </a:dk1>
      <a:lt1>
        <a:sysClr val="window" lastClr="FFFFFF"/>
      </a:lt1>
      <a:dk2>
        <a:srgbClr val="000000"/>
      </a:dk2>
      <a:lt2>
        <a:srgbClr val="FFFFFF"/>
      </a:lt2>
      <a:accent1>
        <a:srgbClr val="00378A"/>
      </a:accent1>
      <a:accent2>
        <a:srgbClr val="0079C1"/>
      </a:accent2>
      <a:accent3>
        <a:srgbClr val="FF001A"/>
      </a:accent3>
      <a:accent4>
        <a:srgbClr val="FF6600"/>
      </a:accent4>
      <a:accent5>
        <a:srgbClr val="FFB280"/>
      </a:accent5>
      <a:accent6>
        <a:srgbClr val="809BC4"/>
      </a:accent6>
      <a:hlink>
        <a:srgbClr val="0563C1"/>
      </a:hlink>
      <a:folHlink>
        <a:srgbClr val="954F72"/>
      </a:folHlink>
    </a:clrScheme>
    <a:fontScheme name="NOC_NSF">
      <a:majorFont>
        <a:latin typeface="Brown"/>
        <a:ea typeface=""/>
        <a:cs typeface=""/>
      </a:majorFont>
      <a:minorFont>
        <a:latin typeface="HK Grotesk"/>
        <a:ea typeface=""/>
        <a:cs typeface="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9DAD2440-A030-487B-BFEB-657C067D74BC}" vid="{66B9876F-61CE-482B-9570-343D1570C70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dee1a01-619b-4805-a713-c015e7d6d34d">
      <Terms xmlns="http://schemas.microsoft.com/office/infopath/2007/PartnerControls"/>
    </lcf76f155ced4ddcb4097134ff3c332f>
    <TaxCatchAll xmlns="b6fc19e1-0477-42a9-bf69-f016bc551a26" xsi:nil="true"/>
    <SharedWithUsers xmlns="b6fc19e1-0477-42a9-bf69-f016bc551a26">
      <UserInfo>
        <DisplayName>Paul Holster</DisplayName>
        <AccountId>59</AccountId>
        <AccountType/>
      </UserInfo>
      <UserInfo>
        <DisplayName>Annemarieke Gottmer</DisplayName>
        <AccountId>60</AccountId>
        <AccountType/>
      </UserInfo>
      <UserInfo>
        <DisplayName>Stijn Esser</DisplayName>
        <AccountId>14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00A012861644845BBAB564C2058DEFE" ma:contentTypeVersion="15" ma:contentTypeDescription="Een nieuw document maken." ma:contentTypeScope="" ma:versionID="5a24d1b421a7cbbbf38cd6b0f0be8668">
  <xsd:schema xmlns:xsd="http://www.w3.org/2001/XMLSchema" xmlns:xs="http://www.w3.org/2001/XMLSchema" xmlns:p="http://schemas.microsoft.com/office/2006/metadata/properties" xmlns:ns2="7dee1a01-619b-4805-a713-c015e7d6d34d" xmlns:ns3="b6fc19e1-0477-42a9-bf69-f016bc551a26" targetNamespace="http://schemas.microsoft.com/office/2006/metadata/properties" ma:root="true" ma:fieldsID="8f18f1bf7387fffc25d10c4c7d9ba7ab" ns2:_="" ns3:_="">
    <xsd:import namespace="7dee1a01-619b-4805-a713-c015e7d6d34d"/>
    <xsd:import namespace="b6fc19e1-0477-42a9-bf69-f016bc551a2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dee1a01-619b-4805-a713-c015e7d6d34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9" nillable="true" ma:taxonomy="true" ma:internalName="lcf76f155ced4ddcb4097134ff3c332f" ma:taxonomyFieldName="MediaServiceImageTags" ma:displayName="Afbeeldingtags" ma:readOnly="false" ma:fieldId="{5cf76f15-5ced-4ddc-b409-7134ff3c332f}" ma:taxonomyMulti="true" ma:sspId="09b2e1ac-94c0-419a-94d0-c399bcdcca7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fc19e1-0477-42a9-bf69-f016bc551a26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05e220fb-9004-4f36-bfb7-fb05500417da}" ma:internalName="TaxCatchAll" ma:showField="CatchAllData" ma:web="b6fc19e1-0477-42a9-bf69-f016bc551a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F381C89F-C5EA-4286-8A8C-D1F9666C8B33}">
  <ds:schemaRefs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870f87cc-a354-4980-9594-fbd16a3201a6"/>
    <ds:schemaRef ds:uri="823d3054-c0ac-4e53-9d48-eeb4ed7c9a6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8347B9D-EC92-4208-9036-28CBFDF2A6B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820AC5A-B8CD-427C-8E5B-785C0FC182FA}"/>
</file>

<file path=docProps/app.xml><?xml version="1.0" encoding="utf-8"?>
<Properties xmlns="http://schemas.openxmlformats.org/officeDocument/2006/extended-properties" xmlns:vt="http://schemas.openxmlformats.org/officeDocument/2006/docPropsVTypes">
  <Template>Presentatie TeamNL OS</Template>
  <TotalTime>169</TotalTime>
  <Words>791</Words>
  <Application>Microsoft Office PowerPoint</Application>
  <PresentationFormat>Diavoorstelling (16:9)</PresentationFormat>
  <Paragraphs>184</Paragraphs>
  <Slides>24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24</vt:i4>
      </vt:variant>
    </vt:vector>
  </HeadingPairs>
  <TitlesOfParts>
    <vt:vector size="30" baseType="lpstr">
      <vt:lpstr>Arial</vt:lpstr>
      <vt:lpstr>Arial,Sans-Serif</vt:lpstr>
      <vt:lpstr>Brown</vt:lpstr>
      <vt:lpstr>Calibri</vt:lpstr>
      <vt:lpstr>HK Grotesk</vt:lpstr>
      <vt:lpstr>1_TeamNL</vt:lpstr>
      <vt:lpstr>Topsporterovereenkomst  Parijs 2024  Uitwerking artikel 9 Portretrecht</vt:lpstr>
      <vt:lpstr>Artikel 9 Portretrecht</vt:lpstr>
      <vt:lpstr>Redactionele en promotionele doeleinden NOC*NSF/Team NL</vt:lpstr>
      <vt:lpstr>1. Redactioneel/promotioneel TeamNL</vt:lpstr>
      <vt:lpstr>1. Redactioneel/promotioneel TeamNL</vt:lpstr>
      <vt:lpstr>1. Redactioneel/promotioneel TeamNL </vt:lpstr>
      <vt:lpstr>1. Redactioneel/promotioneel TeamNL</vt:lpstr>
      <vt:lpstr>1. Redactioneel/promotioneel TeamNL    </vt:lpstr>
      <vt:lpstr>1. Redactioneel/promotioneel TeamNL</vt:lpstr>
      <vt:lpstr>1. Redactioneel/promotioneel TeamNL</vt:lpstr>
      <vt:lpstr>1. Redactioneel/promotioneel TeamNL</vt:lpstr>
      <vt:lpstr>2. Redactioneel met als doel   promotioneel TeamNL</vt:lpstr>
      <vt:lpstr>2. Redactioneel/promotioneel TeamNL</vt:lpstr>
      <vt:lpstr>2. Redactioneel/promotioneel TeamNL</vt:lpstr>
      <vt:lpstr>3. Aankleding evenementen</vt:lpstr>
      <vt:lpstr>3. Aankleding evenementen</vt:lpstr>
      <vt:lpstr>Commerciële doeleinden NOC*NSF en Partners NOC*NSF/TeamNL   Collectief van topsporters en andere Afbeeldingen</vt:lpstr>
      <vt:lpstr>4. Commerciële doeleinden met collectief  voor TeamNL &amp; de Partners </vt:lpstr>
      <vt:lpstr>4. Commerciële doeleinden collectief</vt:lpstr>
      <vt:lpstr>5. Specifieke activaties</vt:lpstr>
      <vt:lpstr>TeamNL Plaatjes Sparen</vt:lpstr>
      <vt:lpstr>Commerciële inzet partners</vt:lpstr>
      <vt:lpstr>6. Commerciële doeleinden met         individueel TeamNL</vt:lpstr>
      <vt:lpstr>Commerciële inzet partners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Paul Holster</dc:creator>
  <cp:lastModifiedBy>Pascal Martens</cp:lastModifiedBy>
  <cp:revision>2</cp:revision>
  <dcterms:created xsi:type="dcterms:W3CDTF">2023-09-11T09:30:56Z</dcterms:created>
  <dcterms:modified xsi:type="dcterms:W3CDTF">2023-11-01T09:14:49Z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0x010100D00A012861644845BBAB564C2058DEFE</vt:lpwstr>
  </property>
  <property fmtid="{D5CDD505-2E9C-101B-9397-08002B2CF9AE}" pid="3" name="MediaServiceImageTags">
    <vt:lpwstr/>
  </property>
</Properties>
</file>